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484092" y="887508"/>
            <a:ext cx="4661647" cy="4394988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196421-DA3B-403D-99D5-3594E4ADD8B7}" type="datetimeFigureOut">
              <a:rPr lang="en-GB" smtClean="0">
                <a:solidFill>
                  <a:srgbClr val="1CADE4">
                    <a:lumMod val="50000"/>
                  </a:srgbClr>
                </a:solidFill>
              </a:rPr>
              <a:pPr/>
              <a:t>19/11/2019</a:t>
            </a:fld>
            <a:endParaRPr lang="en-GB">
              <a:solidFill>
                <a:srgbClr val="1CADE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1CADE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2DB9BB-A674-423C-8FDD-ED1CE581F45C}" type="slidenum">
              <a:rPr lang="en-GB" smtClean="0">
                <a:solidFill>
                  <a:srgbClr val="1CADE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CADE4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8455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6421-DA3B-403D-99D5-3594E4ADD8B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19/11/2019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B9BB-A674-423C-8FDD-ED1CE581F45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4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6421-DA3B-403D-99D5-3594E4ADD8B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19/11/2019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B9BB-A674-423C-8FDD-ED1CE581F45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7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6421-DA3B-403D-99D5-3594E4ADD8B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19/11/2019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B9BB-A674-423C-8FDD-ED1CE581F45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196421-DA3B-403D-99D5-3594E4ADD8B7}" type="datetimeFigureOut">
              <a:rPr lang="en-GB" smtClean="0">
                <a:solidFill>
                  <a:srgbClr val="DFE3E5"/>
                </a:solidFill>
              </a:rPr>
              <a:pPr/>
              <a:t>19/11/2019</a:t>
            </a:fld>
            <a:endParaRPr lang="en-GB">
              <a:solidFill>
                <a:srgbClr val="DFE3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DFE3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2DB9BB-A674-423C-8FDD-ED1CE581F45C}" type="slidenum">
              <a:rPr lang="en-GB" smtClean="0">
                <a:solidFill>
                  <a:srgbClr val="DFE3E5"/>
                </a:solidFill>
              </a:rPr>
              <a:pPr/>
              <a:t>‹#›</a:t>
            </a:fld>
            <a:endParaRPr lang="en-GB">
              <a:solidFill>
                <a:srgbClr val="DFE3E5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" y="2512661"/>
            <a:ext cx="1832677" cy="18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6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6421-DA3B-403D-99D5-3594E4ADD8B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19/11/2019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B9BB-A674-423C-8FDD-ED1CE581F45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925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6421-DA3B-403D-99D5-3594E4ADD8B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19/11/2019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B9BB-A674-423C-8FDD-ED1CE581F45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699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6421-DA3B-403D-99D5-3594E4ADD8B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19/11/2019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B9BB-A674-423C-8FDD-ED1CE581F45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0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6421-DA3B-403D-99D5-3594E4ADD8B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19/11/2019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B9BB-A674-423C-8FDD-ED1CE581F45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2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2196421-DA3B-403D-99D5-3594E4ADD8B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19/11/2019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02DB9BB-A674-423C-8FDD-ED1CE581F45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8" y="4888798"/>
            <a:ext cx="1832677" cy="18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52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2196421-DA3B-403D-99D5-3594E4ADD8B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19/11/2019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02DB9BB-A674-423C-8FDD-ED1CE581F45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" y="4888798"/>
            <a:ext cx="1832677" cy="18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9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22196421-DA3B-403D-99D5-3594E4ADD8B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19/11/2019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902DB9BB-A674-423C-8FDD-ED1CE581F45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7" y="4888798"/>
            <a:ext cx="1832677" cy="18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5E9F22-5EF7-42C7-B5C4-A765DD86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Signs of Safety and Systemic Melding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B7CA20-B209-4A19-919F-463A0B746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Karon Oliver and Rhian Busby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C198D8-87EC-4517-BC02-54D204DC0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1582" r="2424" b="43374"/>
          <a:stretch/>
        </p:blipFill>
        <p:spPr>
          <a:xfrm>
            <a:off x="10228729" y="263727"/>
            <a:ext cx="1649506" cy="145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0"/>
            <a:ext cx="7694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1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07177" y="182880"/>
            <a:ext cx="4585063" cy="6008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 err="1" smtClean="0"/>
              <a:t>Ein</a:t>
            </a:r>
            <a:r>
              <a:rPr lang="en-GB" sz="2400" i="1" dirty="0" smtClean="0"/>
              <a:t> </a:t>
            </a:r>
            <a:r>
              <a:rPr lang="en-GB" sz="2400" i="1" dirty="0" err="1"/>
              <a:t>Pwrpas</a:t>
            </a:r>
            <a:r>
              <a:rPr lang="en-GB" sz="2400" i="1" dirty="0"/>
              <a:t>:</a:t>
            </a:r>
            <a:endParaRPr lang="cy-GB" sz="2400" i="1" dirty="0"/>
          </a:p>
          <a:p>
            <a:r>
              <a:rPr lang="cy-GB" dirty="0" smtClean="0"/>
              <a:t>Sicrhau </a:t>
            </a:r>
            <a:r>
              <a:rPr lang="cy-GB" dirty="0"/>
              <a:t>bod ein plant yn ddiogel, yn hapus ac yn iach. </a:t>
            </a:r>
            <a:endParaRPr lang="cy-GB" dirty="0" smtClean="0"/>
          </a:p>
          <a:p>
            <a:r>
              <a:rPr lang="cy-GB" dirty="0" smtClean="0"/>
              <a:t>Datblygu </a:t>
            </a:r>
            <a:r>
              <a:rPr lang="cy-GB" dirty="0"/>
              <a:t>perthnasoedd cadarnhaol a fydd yn parhau</a:t>
            </a:r>
            <a:br>
              <a:rPr lang="cy-GB" dirty="0"/>
            </a:br>
            <a:r>
              <a:rPr lang="cy-GB" dirty="0"/>
              <a:t> pan na fydd ein hangen mwyach</a:t>
            </a:r>
            <a:br>
              <a:rPr lang="cy-GB" dirty="0"/>
            </a:br>
            <a:r>
              <a:rPr lang="cy-GB" dirty="0"/>
              <a:t/>
            </a:r>
            <a:br>
              <a:rPr lang="cy-GB" dirty="0"/>
            </a:br>
            <a:r>
              <a:rPr lang="cy-GB" sz="2400" i="1" dirty="0"/>
              <a:t>Ein Hamcanion</a:t>
            </a:r>
            <a:r>
              <a:rPr lang="cy-GB" dirty="0"/>
              <a:t/>
            </a:r>
            <a:br>
              <a:rPr lang="cy-GB" dirty="0"/>
            </a:br>
            <a:endParaRPr lang="cy-GB" dirty="0" smtClean="0"/>
          </a:p>
          <a:p>
            <a:r>
              <a:rPr lang="cy-GB" dirty="0" smtClean="0"/>
              <a:t>Datblygu </a:t>
            </a:r>
            <a:r>
              <a:rPr lang="cy-GB" dirty="0"/>
              <a:t>sefydlogrwydd tymor hir </a:t>
            </a:r>
            <a:endParaRPr lang="cy-GB" dirty="0" smtClean="0"/>
          </a:p>
          <a:p>
            <a:r>
              <a:rPr lang="cy-GB" dirty="0" smtClean="0"/>
              <a:t>Gwella </a:t>
            </a:r>
            <a:r>
              <a:rPr lang="cy-GB" dirty="0"/>
              <a:t>gwytnwch a lleihau </a:t>
            </a:r>
            <a:r>
              <a:rPr lang="cy-GB" dirty="0" smtClean="0"/>
              <a:t>dibyniaeth</a:t>
            </a:r>
          </a:p>
          <a:p>
            <a:r>
              <a:rPr lang="cy-GB" dirty="0" smtClean="0"/>
              <a:t>Rheoli </a:t>
            </a:r>
            <a:r>
              <a:rPr lang="cy-GB" dirty="0"/>
              <a:t>a lleihau </a:t>
            </a:r>
            <a:r>
              <a:rPr lang="cy-GB" dirty="0" smtClean="0"/>
              <a:t>risg</a:t>
            </a:r>
          </a:p>
          <a:p>
            <a:r>
              <a:rPr lang="cy-GB" dirty="0" smtClean="0"/>
              <a:t>Cynnal </a:t>
            </a:r>
            <a:r>
              <a:rPr lang="cy-GB" dirty="0"/>
              <a:t>perthnasoedd llawn </a:t>
            </a:r>
            <a:r>
              <a:rPr lang="cy-GB" dirty="0" smtClean="0"/>
              <a:t>pwrpas</a:t>
            </a:r>
          </a:p>
          <a:p>
            <a:r>
              <a:rPr lang="cy-GB" dirty="0" smtClean="0"/>
              <a:t> Ymyrraeth </a:t>
            </a:r>
            <a:r>
              <a:rPr lang="cy-GB" dirty="0"/>
              <a:t>leiaf </a:t>
            </a:r>
            <a:r>
              <a:rPr lang="cy-GB" dirty="0" smtClean="0"/>
              <a:t>ymwthiol</a:t>
            </a:r>
          </a:p>
          <a:p>
            <a:r>
              <a:rPr lang="cy-GB" dirty="0" smtClean="0"/>
              <a:t>Lleihau’r </a:t>
            </a:r>
            <a:r>
              <a:rPr lang="cy-GB" dirty="0"/>
              <a:t>cyfnod mewn gofal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08608" y="222068"/>
            <a:ext cx="4800600" cy="6531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 smtClean="0"/>
              <a:t>Our Purpose</a:t>
            </a:r>
            <a:endParaRPr lang="en-GB" sz="2400" i="1" dirty="0"/>
          </a:p>
          <a:p>
            <a:r>
              <a:rPr lang="en-GB" dirty="0"/>
              <a:t>Ensure that our Children are Safe, Happy and Healthy.</a:t>
            </a:r>
          </a:p>
          <a:p>
            <a:r>
              <a:rPr lang="en-GB" dirty="0"/>
              <a:t>To Build positive relationships that continue after we no longer need to be </a:t>
            </a:r>
            <a:r>
              <a:rPr lang="en-GB" dirty="0" smtClean="0"/>
              <a:t>involved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i="1" dirty="0" smtClean="0"/>
              <a:t>Our </a:t>
            </a:r>
            <a:r>
              <a:rPr lang="en-GB" sz="2400" i="1" dirty="0"/>
              <a:t>Objectives</a:t>
            </a:r>
          </a:p>
          <a:p>
            <a:r>
              <a:rPr lang="en-GB" dirty="0"/>
              <a:t>Build Long Term Stability</a:t>
            </a:r>
          </a:p>
          <a:p>
            <a:r>
              <a:rPr lang="en-GB" dirty="0"/>
              <a:t>Improve Resilience and reduce Dependency</a:t>
            </a:r>
          </a:p>
          <a:p>
            <a:r>
              <a:rPr lang="en-GB" dirty="0"/>
              <a:t>Manage and reduce Risk</a:t>
            </a:r>
          </a:p>
          <a:p>
            <a:r>
              <a:rPr lang="en-GB" dirty="0"/>
              <a:t>Maintain purposeful relationships</a:t>
            </a:r>
          </a:p>
          <a:p>
            <a:r>
              <a:rPr lang="en-GB" dirty="0"/>
              <a:t>Least Prohibited Intervention</a:t>
            </a:r>
          </a:p>
          <a:p>
            <a:r>
              <a:rPr lang="en-GB" dirty="0"/>
              <a:t>Reduce time in Care</a:t>
            </a:r>
          </a:p>
        </p:txBody>
      </p:sp>
    </p:spTree>
    <p:extLst>
      <p:ext uri="{BB962C8B-B14F-4D97-AF65-F5344CB8AC3E}">
        <p14:creationId xmlns:p14="http://schemas.microsoft.com/office/powerpoint/2010/main" val="197153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57704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Dull </a:t>
            </a:r>
            <a:r>
              <a:rPr lang="en-GB" sz="2800" dirty="0"/>
              <a:t>/ </a:t>
            </a:r>
            <a:r>
              <a:rPr lang="en-GB" sz="2800" dirty="0" smtClean="0"/>
              <a:t>APPROACH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err="1"/>
              <a:t>Ar</a:t>
            </a:r>
            <a:r>
              <a:rPr lang="en-GB" sz="2800" dirty="0"/>
              <a:t> sail </a:t>
            </a:r>
            <a:r>
              <a:rPr lang="en-GB" sz="2800" dirty="0" err="1"/>
              <a:t>cryfderau</a:t>
            </a:r>
            <a:r>
              <a:rPr lang="en-GB" sz="2800" dirty="0"/>
              <a:t> a </a:t>
            </a:r>
            <a:r>
              <a:rPr lang="en-GB" sz="2800" dirty="0" err="1"/>
              <a:t>chanolbwyntio</a:t>
            </a:r>
            <a:r>
              <a:rPr lang="en-GB" sz="2800" dirty="0"/>
              <a:t> </a:t>
            </a:r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ddatrysiadau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Strengths based solution focused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2232664"/>
            <a:ext cx="4181856" cy="2639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83" y="2232665"/>
            <a:ext cx="4182218" cy="2639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6995" y="4969077"/>
            <a:ext cx="3814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Signs of Safety</a:t>
            </a:r>
          </a:p>
          <a:p>
            <a:pPr defTabSz="457200"/>
            <a:r>
              <a:rPr lang="cy-GB" dirty="0">
                <a:solidFill>
                  <a:prstClr val="black">
                    <a:lumMod val="65000"/>
                    <a:lumOff val="35000"/>
                  </a:prstClr>
                </a:solidFill>
              </a:rPr>
              <a:t>Dull cwestiynu sy’n cydnabod arbenigedd teuluoedd o ran eu sefyllfaoedd ac yn eu cludo ar daith cynllunio gofal tuag at eu datrysiadau eu hunain. 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9624" y="5011341"/>
            <a:ext cx="36837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Signs of Safety</a:t>
            </a:r>
          </a:p>
          <a:p>
            <a:pPr defTabSz="457200"/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</a:rPr>
              <a:t>Questioning approach that recognises Families expertise in their situations and takes them on a safety planning journey to their own solutions. </a:t>
            </a:r>
          </a:p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2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9619" y="496389"/>
            <a:ext cx="43891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Egwyddor</a:t>
            </a:r>
            <a:endParaRPr lang="en-GB" sz="28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457200"/>
            <a:r>
              <a:rPr lang="en-GB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Systemig</a:t>
            </a:r>
            <a:endParaRPr lang="en-GB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457200"/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Perthnasoedd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cryf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5749" y="496389"/>
            <a:ext cx="373597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Principle </a:t>
            </a:r>
            <a:r>
              <a:rPr lang="en-GB" sz="28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GB" sz="2800" i="1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GB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Systemic</a:t>
            </a:r>
          </a:p>
          <a:p>
            <a:pPr defTabSz="457200"/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Strength in Relationships</a:t>
            </a:r>
          </a:p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1933854"/>
            <a:ext cx="4323806" cy="2755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70" y="1933738"/>
            <a:ext cx="4181856" cy="2755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9874" y="4919008"/>
            <a:ext cx="3158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Y Sylfaen </a:t>
            </a:r>
            <a:r>
              <a:rPr lang="en-GB" sz="24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</a:t>
            </a:r>
            <a:r>
              <a:rPr lang="en-GB" sz="24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GB" sz="24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weithio</a:t>
            </a:r>
            <a:r>
              <a:rPr lang="en-GB" sz="24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GB" sz="24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gyda’n</a:t>
            </a:r>
            <a:r>
              <a:rPr lang="en-GB" sz="24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GB" sz="24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teuluoedd</a:t>
            </a:r>
            <a:endParaRPr lang="en-GB" sz="2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457200"/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Mae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arfer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systematig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yn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defnyddio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dull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ar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sail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perthnasoedd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9341" y="4919008"/>
            <a:ext cx="37229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Foundation to our Work with Families </a:t>
            </a:r>
          </a:p>
          <a:p>
            <a:pPr defTabSz="457200"/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Systemic Practice takes a relationship based approach</a:t>
            </a:r>
          </a:p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5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047693" cy="1159032"/>
          </a:xfrm>
        </p:spPr>
        <p:txBody>
          <a:bodyPr>
            <a:normAutofit/>
          </a:bodyPr>
          <a:lstStyle/>
          <a:p>
            <a:r>
              <a:rPr lang="en-GB" sz="3600" dirty="0" err="1"/>
              <a:t>Sut</a:t>
            </a:r>
            <a:r>
              <a:rPr lang="en-GB" sz="3600" dirty="0"/>
              <a:t> </a:t>
            </a:r>
            <a:r>
              <a:rPr lang="en-GB" sz="3600" dirty="0" err="1"/>
              <a:t>yr</a:t>
            </a:r>
            <a:r>
              <a:rPr lang="en-GB" sz="3600" dirty="0"/>
              <a:t> </a:t>
            </a:r>
            <a:r>
              <a:rPr lang="en-GB" sz="3600" dirty="0" err="1"/>
              <a:t>ydym</a:t>
            </a:r>
            <a:r>
              <a:rPr lang="en-GB" sz="3600" dirty="0"/>
              <a:t> </a:t>
            </a:r>
            <a:r>
              <a:rPr lang="en-GB" sz="3600" dirty="0" err="1"/>
              <a:t>yn</a:t>
            </a:r>
            <a:r>
              <a:rPr lang="en-GB" sz="3600" dirty="0"/>
              <a:t> </a:t>
            </a:r>
            <a:r>
              <a:rPr lang="en-GB" sz="3600" dirty="0" err="1"/>
              <a:t>mynd</a:t>
            </a:r>
            <a:r>
              <a:rPr lang="en-GB" sz="3600" dirty="0"/>
              <a:t> </a:t>
            </a:r>
            <a:r>
              <a:rPr lang="en-GB" sz="3600" dirty="0" err="1"/>
              <a:t>ati</a:t>
            </a:r>
            <a:r>
              <a:rPr lang="en-GB" sz="3600" dirty="0"/>
              <a:t> – </a:t>
            </a:r>
            <a:r>
              <a:rPr lang="en-GB" sz="3600" dirty="0" err="1"/>
              <a:t>Ymyrraeth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How we do it-Intervention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1672046"/>
            <a:ext cx="4137660" cy="4233454"/>
          </a:xfrm>
        </p:spPr>
        <p:txBody>
          <a:bodyPr/>
          <a:lstStyle/>
          <a:p>
            <a:endParaRPr lang="cy-GB" dirty="0" smtClean="0"/>
          </a:p>
          <a:p>
            <a:r>
              <a:rPr lang="cy-GB" dirty="0" smtClean="0"/>
              <a:t>Deall </a:t>
            </a:r>
            <a:r>
              <a:rPr lang="cy-GB" dirty="0"/>
              <a:t>sut beth yw bywyd i’r plentyn</a:t>
            </a:r>
          </a:p>
          <a:p>
            <a:endParaRPr lang="cy-GB" dirty="0"/>
          </a:p>
          <a:p>
            <a:r>
              <a:rPr lang="cy-GB" dirty="0"/>
              <a:t>Deall perthnasoedd teuluol</a:t>
            </a:r>
          </a:p>
          <a:p>
            <a:endParaRPr lang="cy-GB" dirty="0"/>
          </a:p>
          <a:p>
            <a:r>
              <a:rPr lang="cy-GB" dirty="0"/>
              <a:t>Cyfarfodydd rhwydwaith</a:t>
            </a:r>
          </a:p>
          <a:p>
            <a:endParaRPr lang="cy-GB" dirty="0"/>
          </a:p>
          <a:p>
            <a:r>
              <a:rPr lang="cy-GB" dirty="0"/>
              <a:t>Nodi cryfderau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46" y="1672046"/>
            <a:ext cx="4289950" cy="423345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Understand </a:t>
            </a:r>
            <a:r>
              <a:rPr lang="en-GB" dirty="0"/>
              <a:t>what Life is like for the </a:t>
            </a:r>
            <a:r>
              <a:rPr lang="en-GB" dirty="0" smtClean="0"/>
              <a:t>Child</a:t>
            </a:r>
            <a:endParaRPr lang="en-GB" dirty="0"/>
          </a:p>
          <a:p>
            <a:r>
              <a:rPr lang="en-GB" dirty="0"/>
              <a:t>Understand Family Relationships</a:t>
            </a:r>
          </a:p>
          <a:p>
            <a:endParaRPr lang="en-GB" dirty="0"/>
          </a:p>
          <a:p>
            <a:r>
              <a:rPr lang="en-GB" dirty="0"/>
              <a:t>Network Meetings</a:t>
            </a:r>
          </a:p>
          <a:p>
            <a:endParaRPr lang="en-GB" dirty="0"/>
          </a:p>
          <a:p>
            <a:r>
              <a:rPr lang="en-GB" dirty="0"/>
              <a:t>Identify Strengths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60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i="1" dirty="0" err="1"/>
              <a:t>Ein</a:t>
            </a:r>
            <a:r>
              <a:rPr lang="en-GB" sz="4800" i="1" dirty="0"/>
              <a:t> </a:t>
            </a:r>
            <a:r>
              <a:rPr lang="en-GB" sz="4800" i="1" dirty="0" err="1"/>
              <a:t>profiadau</a:t>
            </a:r>
            <a:r>
              <a:rPr lang="en-GB" sz="4800" i="1" dirty="0"/>
              <a:t> </a:t>
            </a:r>
            <a:r>
              <a:rPr lang="en-GB" sz="4800" i="1" dirty="0" err="1"/>
              <a:t>hyd</a:t>
            </a:r>
            <a:r>
              <a:rPr lang="en-GB" sz="4800" i="1" dirty="0"/>
              <a:t> </a:t>
            </a:r>
            <a:r>
              <a:rPr lang="en-GB" sz="4800" i="1" dirty="0" err="1"/>
              <a:t>yn</a:t>
            </a:r>
            <a:r>
              <a:rPr lang="en-GB" sz="4800" i="1" dirty="0"/>
              <a:t> </a:t>
            </a:r>
            <a:r>
              <a:rPr lang="en-GB" sz="4800" i="1" dirty="0" err="1"/>
              <a:t>hyn</a:t>
            </a:r>
            <a:r>
              <a:rPr lang="en-GB" sz="4800" i="1" dirty="0"/>
              <a:t/>
            </a:r>
            <a:br>
              <a:rPr lang="en-GB" sz="4800" i="1" dirty="0"/>
            </a:br>
            <a:r>
              <a:rPr lang="en-GB" sz="4800" i="1" dirty="0"/>
              <a:t>Our Experiences so Far</a:t>
            </a:r>
            <a:endParaRPr lang="en-GB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i="1" dirty="0" err="1"/>
              <a:t>Ein</a:t>
            </a:r>
            <a:r>
              <a:rPr lang="en-GB" sz="4800" i="1" dirty="0"/>
              <a:t> </a:t>
            </a:r>
            <a:r>
              <a:rPr lang="en-GB" sz="4800" i="1" dirty="0" err="1"/>
              <a:t>profiadau</a:t>
            </a:r>
            <a:r>
              <a:rPr lang="en-GB" sz="4800" i="1" dirty="0"/>
              <a:t> </a:t>
            </a:r>
            <a:r>
              <a:rPr lang="en-GB" sz="4800" i="1" dirty="0" err="1"/>
              <a:t>hyd</a:t>
            </a:r>
            <a:r>
              <a:rPr lang="en-GB" sz="4800" i="1" dirty="0"/>
              <a:t> </a:t>
            </a:r>
            <a:r>
              <a:rPr lang="en-GB" sz="4800" i="1" dirty="0" err="1"/>
              <a:t>yn</a:t>
            </a:r>
            <a:r>
              <a:rPr lang="en-GB" sz="4800" i="1" dirty="0"/>
              <a:t> </a:t>
            </a:r>
            <a:r>
              <a:rPr lang="en-GB" sz="4800" i="1" dirty="0" err="1"/>
              <a:t>hyn</a:t>
            </a:r>
            <a:r>
              <a:rPr lang="en-GB" sz="4800" i="1" dirty="0"/>
              <a:t/>
            </a:r>
            <a:br>
              <a:rPr lang="en-GB" sz="4800" i="1" dirty="0"/>
            </a:br>
            <a:r>
              <a:rPr lang="en-GB" sz="4800" i="1" dirty="0"/>
              <a:t>Our Experiences so Far</a:t>
            </a:r>
            <a:endParaRPr lang="en-GB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2385"/>
            <a:ext cx="9601200" cy="1492132"/>
          </a:xfrm>
        </p:spPr>
        <p:txBody>
          <a:bodyPr/>
          <a:lstStyle/>
          <a:p>
            <a:r>
              <a:rPr lang="en-GB" i="1" dirty="0"/>
              <a:t>Y </a:t>
            </a:r>
            <a:r>
              <a:rPr lang="en-GB" i="1" dirty="0" err="1"/>
              <a:t>Dyfodol</a:t>
            </a:r>
            <a:r>
              <a:rPr lang="en-GB" i="1" dirty="0"/>
              <a:t> 	</a:t>
            </a:r>
            <a:r>
              <a:rPr lang="en-GB" i="1" dirty="0" smtClean="0"/>
              <a:t>          The </a:t>
            </a:r>
            <a:r>
              <a:rPr lang="en-GB" i="1" dirty="0"/>
              <a:t>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515291"/>
            <a:ext cx="4800600" cy="4364083"/>
          </a:xfrm>
        </p:spPr>
        <p:txBody>
          <a:bodyPr>
            <a:normAutofit fontScale="77500" lnSpcReduction="20000"/>
          </a:bodyPr>
          <a:lstStyle/>
          <a:p>
            <a:r>
              <a:rPr lang="cy-GB" dirty="0"/>
              <a:t>Y weledigaeth yn parhau i gael ei chefnogi gan Arweinwyr a Rheolwyr a staff ledled yr asiantaeth</a:t>
            </a:r>
          </a:p>
          <a:p>
            <a:pPr marL="0" indent="0">
              <a:buFont typeface="Wingdings 3" charset="2"/>
              <a:buNone/>
            </a:pPr>
            <a:endParaRPr lang="cy-GB" dirty="0"/>
          </a:p>
          <a:p>
            <a:r>
              <a:rPr lang="cy-GB" dirty="0"/>
              <a:t>Trafodaethau parhaus ag asiantaethau partner am ‘sut yr ydym yn gweithio’ – dealltwriaeth a rennir</a:t>
            </a:r>
          </a:p>
          <a:p>
            <a:endParaRPr lang="cy-GB" dirty="0"/>
          </a:p>
          <a:p>
            <a:r>
              <a:rPr lang="cy-GB" dirty="0"/>
              <a:t>Datblygu hyder ymarferwyr – hyfforddiant / dysgu</a:t>
            </a:r>
            <a:br>
              <a:rPr lang="cy-GB" dirty="0"/>
            </a:br>
            <a:r>
              <a:rPr lang="cy-GB" dirty="0"/>
              <a:t> </a:t>
            </a:r>
          </a:p>
          <a:p>
            <a:r>
              <a:rPr lang="cy-GB" dirty="0"/>
              <a:t>Parhau i ddatblygu cyfarfodydd Pod</a:t>
            </a:r>
            <a:br>
              <a:rPr lang="cy-GB" dirty="0"/>
            </a:br>
            <a:r>
              <a:rPr lang="cy-GB" dirty="0"/>
              <a:t> </a:t>
            </a:r>
          </a:p>
          <a:p>
            <a:r>
              <a:rPr lang="cy-GB" dirty="0"/>
              <a:t>Grwpiau Arfer</a:t>
            </a:r>
          </a:p>
          <a:p>
            <a:endParaRPr lang="cy-GB" dirty="0"/>
          </a:p>
          <a:p>
            <a:r>
              <a:rPr lang="cy-GB" dirty="0"/>
              <a:t>Mae’n iawn gwneud camgymeriadau, mae’n well rhoi cynnig arni a dysgu ar gyfer y dyfodol.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1541417"/>
            <a:ext cx="4800600" cy="4364083"/>
          </a:xfrm>
        </p:spPr>
        <p:txBody>
          <a:bodyPr>
            <a:normAutofit fontScale="77500" lnSpcReduction="20000"/>
          </a:bodyPr>
          <a:lstStyle/>
          <a:p>
            <a:r>
              <a:rPr lang="en-GB" sz="2100" dirty="0"/>
              <a:t>Vision continues to be supported by Leadership and Management  and staff throughout the agency</a:t>
            </a:r>
          </a:p>
          <a:p>
            <a:pPr marL="0" indent="0">
              <a:buNone/>
            </a:pPr>
            <a:endParaRPr lang="en-GB" sz="2100" dirty="0"/>
          </a:p>
          <a:p>
            <a:r>
              <a:rPr lang="en-GB" sz="2100" dirty="0"/>
              <a:t>On-Going discussions with Partner agencies about ‘how we do things’-shared understanding </a:t>
            </a:r>
          </a:p>
          <a:p>
            <a:endParaRPr lang="en-GB" sz="2100" dirty="0"/>
          </a:p>
          <a:p>
            <a:r>
              <a:rPr lang="en-GB" sz="2100" dirty="0"/>
              <a:t>Building Practitioner Confidence- Training/learning</a:t>
            </a:r>
            <a:br>
              <a:rPr lang="en-GB" sz="2100" dirty="0"/>
            </a:br>
            <a:r>
              <a:rPr lang="en-GB" sz="2100" dirty="0"/>
              <a:t> </a:t>
            </a:r>
          </a:p>
          <a:p>
            <a:r>
              <a:rPr lang="en-GB" sz="2100" dirty="0"/>
              <a:t>Continue to develop Pod Meetings</a:t>
            </a:r>
            <a:br>
              <a:rPr lang="en-GB" sz="2100" dirty="0"/>
            </a:br>
            <a:r>
              <a:rPr lang="en-GB" sz="2100" dirty="0"/>
              <a:t> </a:t>
            </a:r>
          </a:p>
          <a:p>
            <a:r>
              <a:rPr lang="en-GB" sz="2100" dirty="0"/>
              <a:t>Practice Groups </a:t>
            </a:r>
          </a:p>
          <a:p>
            <a:endParaRPr lang="en-GB" sz="2100" dirty="0"/>
          </a:p>
          <a:p>
            <a:r>
              <a:rPr lang="en-GB" sz="2100" dirty="0"/>
              <a:t>It’s </a:t>
            </a:r>
            <a:r>
              <a:rPr lang="en-GB" sz="2100" dirty="0" smtClean="0"/>
              <a:t>ok </a:t>
            </a:r>
            <a:r>
              <a:rPr lang="en-GB" sz="2100" dirty="0"/>
              <a:t>to make mistakes, better to have had a go and learn for the future.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0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i="1" dirty="0"/>
              <a:t>Carmarthenshire </a:t>
            </a:r>
            <a:br>
              <a:rPr lang="en-GB" sz="3600" i="1" dirty="0"/>
            </a:br>
            <a:r>
              <a:rPr lang="en-GB" sz="3600" i="1" dirty="0"/>
              <a:t>Systemic Signs of Safety – Sir </a:t>
            </a:r>
            <a:r>
              <a:rPr lang="en-GB" sz="3600" i="1" dirty="0" err="1"/>
              <a:t>Gaerfyrddin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30" y="1606731"/>
            <a:ext cx="629434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1457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Impact</vt:lpstr>
      <vt:lpstr>Wingdings 3</vt:lpstr>
      <vt:lpstr>Badge</vt:lpstr>
      <vt:lpstr>Signs of Safety and Systemic Melding</vt:lpstr>
      <vt:lpstr>PowerPoint Presentation</vt:lpstr>
      <vt:lpstr>Dull / APPROACH Ar sail cryfderau a chanolbwyntio ar ddatrysiadau Strengths based solution focused</vt:lpstr>
      <vt:lpstr>PowerPoint Presentation</vt:lpstr>
      <vt:lpstr>Sut yr ydym yn mynd ati – Ymyrraeth  How we do it-Intervention</vt:lpstr>
      <vt:lpstr>Ein profiadau hyd yn hyn Our Experiences so Far</vt:lpstr>
      <vt:lpstr>Ein profiadau hyd yn hyn Our Experiences so Far</vt:lpstr>
      <vt:lpstr>Y Dyfodol            The Future</vt:lpstr>
      <vt:lpstr>Carmarthenshire  Systemic Signs of Safety – Sir Gaerfyrddin</vt:lpstr>
      <vt:lpstr>PowerPoint Presentation</vt:lpstr>
    </vt:vector>
  </TitlesOfParts>
  <Company>Pembrokeshire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Signs of Safety and Systemic Melding</dc:title>
  <dc:creator>Reynolds, Rebecca</dc:creator>
  <cp:lastModifiedBy>Reynolds, Rebecca</cp:lastModifiedBy>
  <cp:revision>1</cp:revision>
  <dcterms:created xsi:type="dcterms:W3CDTF">2019-11-19T14:17:29Z</dcterms:created>
  <dcterms:modified xsi:type="dcterms:W3CDTF">2019-11-19T14:17:37Z</dcterms:modified>
</cp:coreProperties>
</file>